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autoCompressPictures="0">
  <p:sldMasterIdLst>
    <p:sldMasterId id="2147483696" r:id="rId4"/>
  </p:sldMasterIdLst>
  <p:notesMasterIdLst>
    <p:notesMasterId r:id="rId16"/>
  </p:notesMasterIdLst>
  <p:handoutMasterIdLst>
    <p:handoutMasterId r:id="rId17"/>
  </p:handoutMasterIdLst>
  <p:sldIdLst>
    <p:sldId id="265" r:id="rId5"/>
    <p:sldId id="274" r:id="rId6"/>
    <p:sldId id="276" r:id="rId7"/>
    <p:sldId id="275" r:id="rId8"/>
    <p:sldId id="277" r:id="rId9"/>
    <p:sldId id="266" r:id="rId10"/>
    <p:sldId id="269" r:id="rId11"/>
    <p:sldId id="267" r:id="rId12"/>
    <p:sldId id="272" r:id="rId13"/>
    <p:sldId id="278" r:id="rId14"/>
    <p:sldId id="273" r:id="rId15"/>
  </p:sldIdLst>
  <p:sldSz cx="12192000" cy="6858000"/>
  <p:notesSz cx="6858000" cy="9144000"/>
  <p:defaultTextStyle>
    <a:defPPr algn="r" rtl="1"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70EE"/>
    <a:srgbClr val="FCC4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6509" autoAdjust="0"/>
  </p:normalViewPr>
  <p:slideViewPr>
    <p:cSldViewPr snapToGrid="0" showGuides="1">
      <p:cViewPr varScale="1">
        <p:scale>
          <a:sx n="75" d="100"/>
          <a:sy n="75" d="100"/>
        </p:scale>
        <p:origin x="54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08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ar-SA" dirty="0">
              <a:cs typeface="+mj-cs"/>
            </a:endParaRP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3714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701E96AD-4579-453A-A2B1-75DFE83DBBC0}" type="uaqdatetime1">
              <a:rPr lang="ar-SA" smtClean="0">
                <a:cs typeface="+mj-cs"/>
              </a:rPr>
              <a:pPr algn="l" rtl="1"/>
              <a:t>24/03/1440</a:t>
            </a:fld>
            <a:endParaRPr lang="ar-SA" dirty="0">
              <a:cs typeface="+mj-cs"/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80892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ar-SA" dirty="0">
              <a:cs typeface="+mj-cs"/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3714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B78FE58C-C1A6-4C4C-90C2-B7F5B0504B2D}" type="slidenum">
              <a:rPr lang="ar-SA" smtClean="0">
                <a:cs typeface="+mj-cs"/>
              </a:rPr>
              <a:pPr algn="l" rtl="1"/>
              <a:t>‹#›</a:t>
            </a:fld>
            <a:endParaRPr lang="ar-SA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089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cs typeface="+mj-cs"/>
              </a:defRPr>
            </a:lvl1pPr>
          </a:lstStyle>
          <a:p>
            <a:endParaRPr lang="ar-SA" noProof="0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725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cs typeface="+mj-cs"/>
              </a:defRPr>
            </a:lvl1pPr>
          </a:lstStyle>
          <a:p>
            <a:fld id="{3EDD0E74-44EF-4358-8A83-710B04B0A8B9}" type="uaqdatetime1">
              <a:rPr lang="ar-SA" noProof="0" smtClean="0"/>
              <a:pPr/>
              <a:t>24/03/1440</a:t>
            </a:fld>
            <a:endParaRPr lang="ar-SA" noProof="0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ar-SA" noProof="0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ar-SA" noProof="0" dirty="0" smtClean="0"/>
              <a:t>انقر لتحرير أنماط النص الرئيسي</a:t>
            </a:r>
          </a:p>
          <a:p>
            <a:pPr lvl="1" rtl="1"/>
            <a:r>
              <a:rPr lang="ar-SA" noProof="0" dirty="0" smtClean="0"/>
              <a:t>المستوى الثاني</a:t>
            </a:r>
          </a:p>
          <a:p>
            <a:pPr lvl="2" rtl="1"/>
            <a:r>
              <a:rPr lang="ar-SA" noProof="0" dirty="0" smtClean="0"/>
              <a:t>المستوى الثالث</a:t>
            </a:r>
          </a:p>
          <a:p>
            <a:pPr lvl="3" rtl="1"/>
            <a:r>
              <a:rPr lang="ar-SA" noProof="0" dirty="0" smtClean="0"/>
              <a:t>المستوى الرابع</a:t>
            </a:r>
          </a:p>
          <a:p>
            <a:pPr lvl="4" rtl="1"/>
            <a:r>
              <a:rPr lang="ar-SA" noProof="0" dirty="0" smtClean="0"/>
              <a:t>المستوى الخامس</a:t>
            </a:r>
            <a:endParaRPr lang="ar-SA" noProof="0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0895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cs typeface="+mj-cs"/>
              </a:defRPr>
            </a:lvl1pPr>
          </a:lstStyle>
          <a:p>
            <a:endParaRPr lang="ar-SA" noProof="0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72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>
                <a:cs typeface="+mj-cs"/>
              </a:defRPr>
            </a:lvl1pPr>
          </a:lstStyle>
          <a:p>
            <a:fld id="{810E1E9A-E921-4174-A0FC-51868D7AC568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j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j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j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j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j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noProof="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E1E9A-E921-4174-A0FC-51868D7AC568}" type="slidenum">
              <a:rPr lang="ar-SA" smtClean="0"/>
              <a:pPr/>
              <a:t>1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67589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noProof="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E1E9A-E921-4174-A0FC-51868D7AC568}" type="slidenum">
              <a:rPr lang="ar-SA" smtClean="0"/>
              <a:pPr/>
              <a:t>2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06893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noProof="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E1E9A-E921-4174-A0FC-51868D7AC568}" type="slidenum">
              <a:rPr lang="ar-SA" smtClean="0"/>
              <a:pPr/>
              <a:t>4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47186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noProof="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E1E9A-E921-4174-A0FC-51868D7AC568}" type="slidenum">
              <a:rPr lang="ar-SA" smtClean="0"/>
              <a:pPr/>
              <a:t>6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93121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noProof="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E1E9A-E921-4174-A0FC-51868D7AC568}" type="slidenum">
              <a:rPr lang="ar-SA" smtClean="0"/>
              <a:pPr/>
              <a:t>8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265149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noProof="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E1E9A-E921-4174-A0FC-51868D7AC568}" type="slidenum">
              <a:rPr lang="ar-SA" smtClean="0"/>
              <a:pPr/>
              <a:t>11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41417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B3B4-5EF5-4D1F-BAB2-E445F544AD94}" type="uaqdatetime1">
              <a:rPr lang="ar-SA" noProof="0" smtClean="0"/>
              <a:t>24/03/1440</a:t>
            </a:fld>
            <a:endParaRPr lang="ar-S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noProof="0" smtClean="0"/>
              <a:t>إضافة تذييل</a:t>
            </a:r>
            <a:endParaRPr lang="ar-SA" noProof="0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250781134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B3B4-5EF5-4D1F-BAB2-E445F544AD94}" type="uaqdatetime1">
              <a:rPr lang="ar-SA" noProof="0" smtClean="0"/>
              <a:t>24/03/1440</a:t>
            </a:fld>
            <a:endParaRPr lang="ar-S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noProof="0" smtClean="0"/>
              <a:t>إضافة تذييل</a:t>
            </a:r>
            <a:endParaRPr lang="ar-SA" noProof="0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210837753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B3B4-5EF5-4D1F-BAB2-E445F544AD94}" type="uaqdatetime1">
              <a:rPr lang="ar-SA" noProof="0" smtClean="0"/>
              <a:t>24/03/1440</a:t>
            </a:fld>
            <a:endParaRPr lang="ar-S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noProof="0" smtClean="0"/>
              <a:t>إضافة تذييل</a:t>
            </a:r>
            <a:endParaRPr lang="ar-SA" noProof="0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107996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B3B4-5EF5-4D1F-BAB2-E445F544AD94}" type="uaqdatetime1">
              <a:rPr lang="ar-SA" noProof="0" smtClean="0"/>
              <a:t>24/03/1440</a:t>
            </a:fld>
            <a:endParaRPr lang="ar-S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noProof="0" smtClean="0"/>
              <a:t>إضافة تذييل</a:t>
            </a:r>
            <a:endParaRPr lang="ar-SA" noProof="0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10578337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B3B4-5EF5-4D1F-BAB2-E445F544AD94}" type="uaqdatetime1">
              <a:rPr lang="ar-SA" noProof="0" smtClean="0"/>
              <a:t>24/03/1440</a:t>
            </a:fld>
            <a:endParaRPr lang="ar-S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noProof="0" smtClean="0"/>
              <a:t>إضافة تذييل</a:t>
            </a:r>
            <a:endParaRPr lang="ar-SA" noProof="0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068108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B3B4-5EF5-4D1F-BAB2-E445F544AD94}" type="uaqdatetime1">
              <a:rPr lang="ar-SA" noProof="0" smtClean="0"/>
              <a:t>24/03/1440</a:t>
            </a:fld>
            <a:endParaRPr lang="ar-S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noProof="0" smtClean="0"/>
              <a:t>إضافة تذييل</a:t>
            </a:r>
            <a:endParaRPr lang="ar-SA" noProof="0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384064568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1"/>
            <a:fld id="{B76FAA46-EF14-405E-88F2-951D27EDA1E5}" type="uaqdatetime1">
              <a:rPr lang="ar-SA" noProof="0" smtClean="0"/>
              <a:t>24/03/1440</a:t>
            </a:fld>
            <a:endParaRPr lang="ar-S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r>
              <a:rPr lang="ar-SA" noProof="0" smtClean="0"/>
              <a:t>إضافة تذييل</a:t>
            </a:r>
            <a:endParaRPr lang="ar-SA" noProof="0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71B7BAC7-FE87-40F6-AA24-4F4685D1B022}" type="slidenum">
              <a:rPr lang="ar-SA" noProof="0" smtClean="0"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134992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B3B4-5EF5-4D1F-BAB2-E445F544AD94}" type="uaqdatetime1">
              <a:rPr lang="ar-SA" noProof="0" smtClean="0"/>
              <a:t>24/03/1440</a:t>
            </a:fld>
            <a:endParaRPr lang="ar-S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noProof="0" smtClean="0"/>
              <a:t>إضافة تذييل</a:t>
            </a:r>
            <a:endParaRPr lang="ar-SA" noProof="0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15279143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صورة_1 ذات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العنوان 1"/>
          <p:cNvSpPr>
            <a:spLocks noGrp="1"/>
          </p:cNvSpPr>
          <p:nvPr>
            <p:ph type="title"/>
          </p:nvPr>
        </p:nvSpPr>
        <p:spPr>
          <a:xfrm>
            <a:off x="6710555" y="457200"/>
            <a:ext cx="3932237" cy="1600200"/>
          </a:xfrm>
        </p:spPr>
        <p:txBody>
          <a:bodyPr rtlCol="1" anchor="b"/>
          <a:lstStyle>
            <a:lvl1pPr algn="r" rtl="1">
              <a:defRPr sz="3200"/>
            </a:lvl1pPr>
          </a:lstStyle>
          <a:p>
            <a:pPr rtl="1"/>
            <a:r>
              <a:rPr lang="ar-SA" noProof="0" smtClean="0"/>
              <a:t>انقر لتحرير نمط العنوان الرئيسي</a:t>
            </a:r>
            <a:endParaRPr lang="ar-SA" noProof="0" dirty="0"/>
          </a:p>
        </p:txBody>
      </p:sp>
      <p:sp>
        <p:nvSpPr>
          <p:cNvPr id="3" name="عنصر نائب للصورة 2" descr="عنصر نائب فارغ لإضافة صورة. انقر فوق العنصر النائب ثم حدد الصورة التي ترغب بإضافتها."/>
          <p:cNvSpPr>
            <a:spLocks noGrp="1"/>
          </p:cNvSpPr>
          <p:nvPr>
            <p:ph type="pic" idx="1"/>
          </p:nvPr>
        </p:nvSpPr>
        <p:spPr>
          <a:xfrm>
            <a:off x="858435" y="987425"/>
            <a:ext cx="5678424" cy="4873625"/>
          </a:xfrm>
        </p:spPr>
        <p:txBody>
          <a:bodyPr rtlCol="1"/>
          <a:lstStyle>
            <a:lvl1pPr marL="0" indent="0" algn="r" rtl="1">
              <a:buNone/>
              <a:defRPr sz="3200"/>
            </a:lvl1pPr>
            <a:lvl2pPr marL="457200" indent="0" algn="r" rtl="1">
              <a:buNone/>
              <a:defRPr sz="2800"/>
            </a:lvl2pPr>
            <a:lvl3pPr marL="914400" indent="0" algn="r" rtl="1">
              <a:buNone/>
              <a:defRPr sz="2400"/>
            </a:lvl3pPr>
            <a:lvl4pPr marL="1371600" indent="0" algn="r" rtl="1">
              <a:buNone/>
              <a:defRPr sz="2000"/>
            </a:lvl4pPr>
            <a:lvl5pPr marL="1828800" indent="0" algn="r" rtl="1">
              <a:buNone/>
              <a:defRPr sz="2000"/>
            </a:lvl5pPr>
            <a:lvl6pPr marL="2286000" indent="0" algn="r" rtl="1">
              <a:buNone/>
              <a:defRPr sz="2000"/>
            </a:lvl6pPr>
            <a:lvl7pPr marL="2743200" indent="0" algn="r" rtl="1">
              <a:buNone/>
              <a:defRPr sz="2000"/>
            </a:lvl7pPr>
            <a:lvl8pPr marL="3200400" indent="0" algn="r" rtl="1">
              <a:buNone/>
              <a:defRPr sz="2000"/>
            </a:lvl8pPr>
            <a:lvl9pPr marL="3657600" indent="0" algn="r" rtl="1">
              <a:buNone/>
              <a:defRPr sz="2000"/>
            </a:lvl9pPr>
          </a:lstStyle>
          <a:p>
            <a:pPr rtl="1"/>
            <a:r>
              <a:rPr lang="ar-SA" noProof="0" smtClean="0"/>
              <a:t>انقر فوق الأيقونة لإضافة صورة</a:t>
            </a:r>
            <a:endParaRPr lang="ar-SA" noProof="0" dirty="0"/>
          </a:p>
        </p:txBody>
      </p:sp>
      <p:sp>
        <p:nvSpPr>
          <p:cNvPr id="8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10555" y="2101850"/>
            <a:ext cx="3932237" cy="3759200"/>
          </a:xfrm>
        </p:spPr>
        <p:txBody>
          <a:bodyPr rtlCol="1"/>
          <a:lstStyle>
            <a:lvl1pPr marL="0" indent="0" algn="r" rtl="1">
              <a:buNone/>
              <a:defRPr sz="1600"/>
            </a:lvl1pPr>
            <a:lvl2pPr marL="457200" indent="0" algn="r" rtl="1">
              <a:buNone/>
              <a:defRPr sz="1400"/>
            </a:lvl2pPr>
            <a:lvl3pPr marL="914400" indent="0" algn="r" rtl="1">
              <a:buNone/>
              <a:defRPr sz="1200"/>
            </a:lvl3pPr>
            <a:lvl4pPr marL="1371600" indent="0" algn="r" rtl="1">
              <a:buNone/>
              <a:defRPr sz="1000"/>
            </a:lvl4pPr>
            <a:lvl5pPr marL="1828800" indent="0" algn="r" rtl="1">
              <a:buNone/>
              <a:defRPr sz="1000"/>
            </a:lvl5pPr>
            <a:lvl6pPr marL="2286000" indent="0" algn="r" rtl="1">
              <a:buNone/>
              <a:defRPr sz="1000"/>
            </a:lvl6pPr>
            <a:lvl7pPr marL="2743200" indent="0" algn="r" rtl="1">
              <a:buNone/>
              <a:defRPr sz="1000"/>
            </a:lvl7pPr>
            <a:lvl8pPr marL="3200400" indent="0" algn="r" rtl="1">
              <a:buNone/>
              <a:defRPr sz="1000"/>
            </a:lvl8pPr>
            <a:lvl9pPr marL="3657600" indent="0" algn="r" rtl="1">
              <a:buNone/>
              <a:defRPr sz="1000"/>
            </a:lvl9pPr>
          </a:lstStyle>
          <a:p>
            <a:pPr lvl="0" rtl="1"/>
            <a:r>
              <a:rPr lang="ar-SA" noProof="0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/>
          <a:p>
            <a:pPr rtl="1"/>
            <a:fld id="{6E7BE25D-E585-4A6C-9A87-287F66850720}" type="uaqdatetime1">
              <a:rPr lang="ar-SA" noProof="0" smtClean="0"/>
              <a:t>24/03/1440</a:t>
            </a:fld>
            <a:endParaRPr lang="ar-SA" noProof="0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r>
              <a:rPr lang="ar-SA" noProof="0" dirty="0" smtClean="0"/>
              <a:t>إضافة تذييل</a:t>
            </a:r>
            <a:endParaRPr lang="ar-SA" noProof="0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71B7BAC7-FE87-40F6-AA24-4F4685D1B022}" type="slidenum">
              <a:rPr lang="ar-SA" noProof="0" smtClean="0"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B3B4-5EF5-4D1F-BAB2-E445F544AD94}" type="uaqdatetime1">
              <a:rPr lang="ar-SA" noProof="0" smtClean="0"/>
              <a:t>24/03/1440</a:t>
            </a:fld>
            <a:endParaRPr lang="ar-S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noProof="0" smtClean="0"/>
              <a:t>إضافة تذييل</a:t>
            </a:r>
            <a:endParaRPr lang="ar-SA" noProof="0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247429552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1"/>
            <a:fld id="{5FBC32AB-0BC9-4F28-AA69-6F5528CD3AEE}" type="uaqdatetime1">
              <a:rPr lang="ar-SA" noProof="0" smtClean="0"/>
              <a:t>24/03/1440</a:t>
            </a:fld>
            <a:endParaRPr lang="ar-S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r>
              <a:rPr lang="ar-SA" noProof="0" smtClean="0"/>
              <a:t>إضافة تذييل</a:t>
            </a:r>
            <a:endParaRPr lang="ar-SA" noProof="0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rtl="1"/>
            <a:fld id="{71B7BAC7-FE87-40F6-AA24-4F4685D1B022}" type="slidenum">
              <a:rPr lang="ar-SA" noProof="0" smtClean="0"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87882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B3B4-5EF5-4D1F-BAB2-E445F544AD94}" type="uaqdatetime1">
              <a:rPr lang="ar-SA" noProof="0" smtClean="0"/>
              <a:t>24/03/1440</a:t>
            </a:fld>
            <a:endParaRPr lang="ar-S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noProof="0" smtClean="0"/>
              <a:t>إضافة تذييل</a:t>
            </a:r>
            <a:endParaRPr lang="ar-SA" noProof="0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82949844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1"/>
            <a:fld id="{EFC4F3D4-B874-482B-8D08-527B73A95706}" type="uaqdatetime1">
              <a:rPr lang="ar-SA" noProof="0" smtClean="0"/>
              <a:t>24/03/1440</a:t>
            </a:fld>
            <a:endParaRPr lang="ar-SA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r>
              <a:rPr lang="ar-SA" noProof="0" smtClean="0"/>
              <a:t>إضافة تذييل</a:t>
            </a:r>
            <a:endParaRPr lang="ar-SA" noProof="0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rtl="1"/>
            <a:fld id="{71B7BAC7-FE87-40F6-AA24-4F4685D1B022}" type="slidenum">
              <a:rPr lang="ar-SA" noProof="0" smtClean="0"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3235074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B3B4-5EF5-4D1F-BAB2-E445F544AD94}" type="uaqdatetime1">
              <a:rPr lang="ar-SA" noProof="0" smtClean="0"/>
              <a:t>24/03/1440</a:t>
            </a:fld>
            <a:endParaRPr lang="ar-SA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noProof="0" smtClean="0"/>
              <a:t>إضافة تذييل</a:t>
            </a:r>
            <a:endParaRPr lang="ar-SA" noProof="0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30453140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1"/>
            <a:fld id="{A325B388-F510-4598-8513-06F9E5DF95F9}" type="uaqdatetime1">
              <a:rPr lang="ar-SA" noProof="0" smtClean="0"/>
              <a:t>24/03/1440</a:t>
            </a:fld>
            <a:endParaRPr lang="ar-SA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r>
              <a:rPr lang="ar-SA" noProof="0" smtClean="0"/>
              <a:t>إضافة تذييل</a:t>
            </a:r>
            <a:endParaRPr lang="ar-SA" noProof="0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71B7BAC7-FE87-40F6-AA24-4F4685D1B022}" type="slidenum">
              <a:rPr lang="ar-SA" noProof="0" smtClean="0"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2530166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1"/>
            <a:fld id="{453CFB7D-07AA-4D7C-BB48-6C7EBB28E049}" type="uaqdatetime1">
              <a:rPr lang="ar-SA" noProof="0" smtClean="0"/>
              <a:t>24/03/1440</a:t>
            </a:fld>
            <a:endParaRPr lang="ar-S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r>
              <a:rPr lang="ar-SA" noProof="0" smtClean="0"/>
              <a:t>إضافة تذييل</a:t>
            </a:r>
            <a:endParaRPr lang="ar-SA" noProof="0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71B7BAC7-FE87-40F6-AA24-4F4685D1B022}" type="slidenum">
              <a:rPr lang="ar-SA" noProof="0" smtClean="0"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1830872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B3B4-5EF5-4D1F-BAB2-E445F544AD94}" type="uaqdatetime1">
              <a:rPr lang="ar-SA" noProof="0" smtClean="0"/>
              <a:t>24/03/1440</a:t>
            </a:fld>
            <a:endParaRPr lang="ar-S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noProof="0" smtClean="0"/>
              <a:t>إضافة تذييل</a:t>
            </a:r>
            <a:endParaRPr lang="ar-SA" noProof="0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228153281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EB3B4-5EF5-4D1F-BAB2-E445F544AD94}" type="uaqdatetime1">
              <a:rPr lang="ar-SA" noProof="0" smtClean="0"/>
              <a:t>24/03/1440</a:t>
            </a:fld>
            <a:endParaRPr lang="ar-S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SA" noProof="0" smtClean="0"/>
              <a:t>إضافة تذييل</a:t>
            </a:r>
            <a:endParaRPr lang="ar-S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1B7BAC7-FE87-40F6-AA24-4F4685D1B022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1220577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681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1464" userDrawn="1">
          <p15:clr>
            <a:srgbClr val="F26B43"/>
          </p15:clr>
        </p15:guide>
        <p15:guide id="4" pos="7152" userDrawn="1">
          <p15:clr>
            <a:srgbClr val="F26B43"/>
          </p15:clr>
        </p15:guide>
        <p15:guide id="5" pos="984" userDrawn="1">
          <p15:clr>
            <a:srgbClr val="F26B43"/>
          </p15:clr>
        </p15:guide>
        <p15:guide id="6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3136900" y="622300"/>
            <a:ext cx="6629400" cy="2806700"/>
          </a:xfrm>
        </p:spPr>
        <p:txBody>
          <a:bodyPr>
            <a:noAutofit/>
          </a:bodyPr>
          <a:lstStyle/>
          <a:p>
            <a:pPr algn="ctr"/>
            <a:r>
              <a:rPr lang="ar-SA" sz="8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اللبنات </a:t>
            </a:r>
            <a:r>
              <a:rPr lang="ar-SA" sz="8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المستخدمة</a:t>
            </a:r>
            <a:br>
              <a:rPr lang="ar-SA" sz="8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SA" sz="8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في الحصة</a:t>
            </a:r>
            <a:endParaRPr lang="ar-SA" sz="8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47135">
            <a:off x="2749719" y="3891194"/>
            <a:ext cx="2609681" cy="2413648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45433">
            <a:off x="7386050" y="4156232"/>
            <a:ext cx="3525955" cy="197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98600" y="812800"/>
            <a:ext cx="10388600" cy="50984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36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وكانت النتيجة عند تشغيل البرنامج أن كل زاوية عبارة عن «</a:t>
            </a:r>
            <a:r>
              <a:rPr lang="ar-SA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استدارة 90درجة </a:t>
            </a:r>
            <a:r>
              <a:rPr lang="ar-SA" sz="36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». كما في الصورة </a:t>
            </a:r>
            <a:r>
              <a:rPr lang="ar-SA" sz="3600" b="1" dirty="0" err="1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إدناه</a:t>
            </a:r>
            <a:r>
              <a:rPr lang="ar-SA" sz="36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marL="0" indent="0">
              <a:buNone/>
            </a:pPr>
            <a:endParaRPr lang="ar-SA" sz="36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8125" y="2227262"/>
            <a:ext cx="4130675" cy="3785253"/>
          </a:xfrm>
          <a:prstGeom prst="rect">
            <a:avLst/>
          </a:prstGeom>
        </p:spPr>
      </p:pic>
      <p:cxnSp>
        <p:nvCxnSpPr>
          <p:cNvPr id="9" name="رابط كسهم مستقيم 8"/>
          <p:cNvCxnSpPr/>
          <p:nvPr/>
        </p:nvCxnSpPr>
        <p:spPr>
          <a:xfrm flipH="1" flipV="1">
            <a:off x="7645400" y="3022600"/>
            <a:ext cx="1974850" cy="1097289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 flipH="1">
            <a:off x="7505700" y="4119888"/>
            <a:ext cx="2114550" cy="1518912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 flipH="1">
            <a:off x="5130800" y="4119888"/>
            <a:ext cx="4489450" cy="1518912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ربع نص 16"/>
          <p:cNvSpPr txBox="1"/>
          <p:nvPr/>
        </p:nvSpPr>
        <p:spPr>
          <a:xfrm>
            <a:off x="9475787" y="3779047"/>
            <a:ext cx="2155825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استدارة مقدارها 90 درجة</a:t>
            </a:r>
            <a:endParaRPr lang="ar-SA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05830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العنوان 12"/>
          <p:cNvSpPr>
            <a:spLocks noGrp="1"/>
          </p:cNvSpPr>
          <p:nvPr>
            <p:ph type="title"/>
          </p:nvPr>
        </p:nvSpPr>
        <p:spPr>
          <a:xfrm>
            <a:off x="1625600" y="250825"/>
            <a:ext cx="9791700" cy="1325563"/>
          </a:xfrm>
        </p:spPr>
        <p:txBody>
          <a:bodyPr rtlCol="1">
            <a:normAutofit fontScale="90000"/>
          </a:bodyPr>
          <a:lstStyle/>
          <a:p>
            <a:pPr algn="ctr"/>
            <a:r>
              <a:rPr lang="ar-SA" sz="6000" b="1" dirty="0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لبنة</a:t>
            </a:r>
            <a:r>
              <a:rPr lang="ar-SA" sz="6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 الصوت، «شغّل الصوت _____":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ar-SA" sz="6000" b="1" dirty="0">
              <a:solidFill>
                <a:schemeClr val="accent1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عنصر نائب للمحتوى 13"/>
          <p:cNvSpPr>
            <a:spLocks noGrp="1"/>
          </p:cNvSpPr>
          <p:nvPr>
            <p:ph idx="1"/>
          </p:nvPr>
        </p:nvSpPr>
        <p:spPr>
          <a:xfrm>
            <a:off x="533400" y="1792288"/>
            <a:ext cx="10883900" cy="4351338"/>
          </a:xfrm>
        </p:spPr>
        <p:txBody>
          <a:bodyPr rtlCol="1">
            <a:normAutofit/>
          </a:bodyPr>
          <a:lstStyle/>
          <a:p>
            <a:pPr marL="0" indent="0">
              <a:buNone/>
            </a:pPr>
            <a:r>
              <a:rPr lang="ar-SA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تشغيل صوت معين والانتقال الى اللبنة التالية </a:t>
            </a:r>
            <a:r>
              <a:rPr lang="ar-SA" sz="36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اثناء</a:t>
            </a:r>
          </a:p>
          <a:p>
            <a:pPr marL="0" indent="0">
              <a:buNone/>
            </a:pPr>
            <a:r>
              <a:rPr lang="ar-SA" sz="36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تشغيل الصوت</a:t>
            </a:r>
            <a:r>
              <a:rPr lang="ar-SA" sz="36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marL="0" indent="0">
              <a:buNone/>
            </a:pPr>
            <a:r>
              <a:rPr lang="ar-SA" sz="36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مثال : لقد استخدمنا في الاستدراج صوت القطة</a:t>
            </a:r>
          </a:p>
          <a:p>
            <a:pPr marL="0" indent="0">
              <a:buNone/>
            </a:pPr>
            <a:r>
              <a:rPr lang="ar-SA" sz="36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بحيث اننا ادرجنا اللبنة بالشكل التالي:</a:t>
            </a:r>
          </a:p>
          <a:p>
            <a:pPr marL="0" indent="0">
              <a:buNone/>
            </a:pPr>
            <a:endParaRPr lang="ar-SA" sz="36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lvl="0" indent="0" algn="r" rtl="1">
              <a:buNone/>
            </a:pPr>
            <a:endParaRPr lang="ar-SA" sz="36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5400" y="1282700"/>
            <a:ext cx="1576369" cy="5372100"/>
          </a:xfrm>
          <a:prstGeom prst="rect">
            <a:avLst/>
          </a:prstGeom>
        </p:spPr>
      </p:pic>
      <p:cxnSp>
        <p:nvCxnSpPr>
          <p:cNvPr id="5" name="رابط كسهم مستقيم 4"/>
          <p:cNvCxnSpPr/>
          <p:nvPr/>
        </p:nvCxnSpPr>
        <p:spPr>
          <a:xfrm flipH="1">
            <a:off x="4000501" y="6143626"/>
            <a:ext cx="1081068" cy="2159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5475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العنوان 12"/>
          <p:cNvSpPr>
            <a:spLocks noGrp="1"/>
          </p:cNvSpPr>
          <p:nvPr>
            <p:ph type="title"/>
          </p:nvPr>
        </p:nvSpPr>
        <p:spPr>
          <a:xfrm>
            <a:off x="1625600" y="250825"/>
            <a:ext cx="10185400" cy="1325563"/>
          </a:xfrm>
        </p:spPr>
        <p:txBody>
          <a:bodyPr rtlCol="1">
            <a:noAutofit/>
          </a:bodyPr>
          <a:lstStyle/>
          <a:p>
            <a:pPr algn="ctr"/>
            <a:r>
              <a:rPr lang="ar-SA" sz="4800" b="1" dirty="0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لبنة</a:t>
            </a:r>
            <a:r>
              <a:rPr lang="ar-SA" sz="4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 تغيير لون القلم، «اجعل لون القلم مساويًا ل _____":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ar-SA" sz="4800" b="1" dirty="0">
              <a:solidFill>
                <a:schemeClr val="accent1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عنصر نائب للمحتوى 13"/>
          <p:cNvSpPr>
            <a:spLocks noGrp="1"/>
          </p:cNvSpPr>
          <p:nvPr>
            <p:ph idx="1"/>
          </p:nvPr>
        </p:nvSpPr>
        <p:spPr>
          <a:xfrm>
            <a:off x="927100" y="1181100"/>
            <a:ext cx="10883900" cy="5562600"/>
          </a:xfrm>
        </p:spPr>
        <p:txBody>
          <a:bodyPr rtlCol="1">
            <a:normAutofit/>
          </a:bodyPr>
          <a:lstStyle/>
          <a:p>
            <a:pPr marL="0" lvl="0" indent="0">
              <a:buNone/>
            </a:pPr>
            <a:r>
              <a:rPr lang="ar-SA" sz="36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تقوم هذه اللبنة </a:t>
            </a:r>
            <a:r>
              <a:rPr lang="ar-SA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بتغيير </a:t>
            </a:r>
            <a:r>
              <a:rPr lang="ar-SA" sz="36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لون </a:t>
            </a:r>
            <a:r>
              <a:rPr lang="ar-SA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خط </a:t>
            </a:r>
            <a:r>
              <a:rPr lang="ar-SA" sz="36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الرسم. </a:t>
            </a:r>
          </a:p>
          <a:p>
            <a:pPr marL="0" lvl="0" indent="0">
              <a:buNone/>
            </a:pPr>
            <a:endParaRPr lang="ar-SA" sz="36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lvl="0" indent="0">
              <a:buNone/>
            </a:pPr>
            <a:r>
              <a:rPr lang="ar-SA" sz="36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مثال :</a:t>
            </a:r>
          </a:p>
          <a:p>
            <a:pPr marL="0" lvl="0" indent="0">
              <a:buNone/>
            </a:pPr>
            <a:r>
              <a:rPr lang="ar-SA" sz="36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استعملنا هذه اللبنة لتغيير لون ضلع المربع </a:t>
            </a:r>
          </a:p>
          <a:p>
            <a:pPr marL="0" lvl="0" indent="0">
              <a:buNone/>
            </a:pPr>
            <a:r>
              <a:rPr lang="ar-SA" sz="36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بحيث كان المقطع البرمجي كالتالي:</a:t>
            </a:r>
          </a:p>
          <a:p>
            <a:pPr marL="0" lvl="0" indent="0">
              <a:buNone/>
            </a:pPr>
            <a:endParaRPr lang="ar-SA" sz="36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pSp>
        <p:nvGrpSpPr>
          <p:cNvPr id="6" name="مجموعة 5"/>
          <p:cNvGrpSpPr/>
          <p:nvPr/>
        </p:nvGrpSpPr>
        <p:grpSpPr>
          <a:xfrm>
            <a:off x="2311400" y="1414304"/>
            <a:ext cx="3013710" cy="5240496"/>
            <a:chOff x="2311400" y="1414304"/>
            <a:chExt cx="3013710" cy="5240496"/>
          </a:xfrm>
        </p:grpSpPr>
        <p:pic>
          <p:nvPicPr>
            <p:cNvPr id="4" name="صورة 3"/>
            <p:cNvPicPr/>
            <p:nvPr/>
          </p:nvPicPr>
          <p:blipFill rotWithShape="1">
            <a:blip r:embed="rId3"/>
            <a:srcRect b="6411"/>
            <a:stretch/>
          </p:blipFill>
          <p:spPr>
            <a:xfrm>
              <a:off x="2311400" y="1414304"/>
              <a:ext cx="2327910" cy="5240496"/>
            </a:xfrm>
            <a:prstGeom prst="rect">
              <a:avLst/>
            </a:prstGeom>
          </p:spPr>
        </p:pic>
        <p:cxnSp>
          <p:nvCxnSpPr>
            <p:cNvPr id="5" name="رابط كسهم مستقيم 4"/>
            <p:cNvCxnSpPr/>
            <p:nvPr/>
          </p:nvCxnSpPr>
          <p:spPr>
            <a:xfrm flipH="1" flipV="1">
              <a:off x="4284530" y="2244569"/>
              <a:ext cx="1040580" cy="130331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رابط كسهم مستقيم 7"/>
            <p:cNvCxnSpPr/>
            <p:nvPr/>
          </p:nvCxnSpPr>
          <p:spPr>
            <a:xfrm flipH="1" flipV="1">
              <a:off x="4284530" y="3686891"/>
              <a:ext cx="1040580" cy="130331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رابط كسهم مستقيم 8"/>
            <p:cNvCxnSpPr/>
            <p:nvPr/>
          </p:nvCxnSpPr>
          <p:spPr>
            <a:xfrm flipH="1" flipV="1">
              <a:off x="4284530" y="4814094"/>
              <a:ext cx="1040580" cy="130331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رابط كسهم مستقيم 9"/>
            <p:cNvCxnSpPr/>
            <p:nvPr/>
          </p:nvCxnSpPr>
          <p:spPr>
            <a:xfrm flipH="1" flipV="1">
              <a:off x="4284530" y="5664994"/>
              <a:ext cx="1040580" cy="130331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22876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65300" y="812800"/>
            <a:ext cx="10033000" cy="50984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36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وكانت النتيجة عند تشغيل البرنامج أن كل ضلع ذو لون مختلف عن الاخر.</a:t>
            </a:r>
          </a:p>
          <a:p>
            <a:pPr marL="0" indent="0">
              <a:buNone/>
            </a:pPr>
            <a:r>
              <a:rPr lang="ar-SA" sz="36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كما في الصورة </a:t>
            </a:r>
            <a:r>
              <a:rPr lang="ar-SA" sz="3600" b="1" dirty="0" err="1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إدناه</a:t>
            </a:r>
            <a:r>
              <a:rPr lang="ar-SA" sz="36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marL="0" indent="0">
              <a:buNone/>
            </a:pPr>
            <a:endParaRPr lang="ar-SA" sz="36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8125" y="2392362"/>
            <a:ext cx="4130675" cy="3785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389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العنوان 12"/>
          <p:cNvSpPr>
            <a:spLocks noGrp="1"/>
          </p:cNvSpPr>
          <p:nvPr>
            <p:ph type="title"/>
          </p:nvPr>
        </p:nvSpPr>
        <p:spPr>
          <a:xfrm>
            <a:off x="1625600" y="250825"/>
            <a:ext cx="10185400" cy="1325563"/>
          </a:xfrm>
        </p:spPr>
        <p:txBody>
          <a:bodyPr rtlCol="1">
            <a:noAutofit/>
          </a:bodyPr>
          <a:lstStyle/>
          <a:p>
            <a:pPr algn="ctr"/>
            <a:r>
              <a:rPr lang="ar-SA" sz="4400" b="1" dirty="0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لبنة</a:t>
            </a:r>
            <a:r>
              <a:rPr lang="ar-SA" sz="4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 تغيير حجم القلم، «اجعل حجم القلم مساويًا ل _____":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ar-SA" sz="4400" b="1" dirty="0">
              <a:solidFill>
                <a:schemeClr val="accent1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عنصر نائب للمحتوى 13"/>
          <p:cNvSpPr>
            <a:spLocks noGrp="1"/>
          </p:cNvSpPr>
          <p:nvPr>
            <p:ph idx="1"/>
          </p:nvPr>
        </p:nvSpPr>
        <p:spPr>
          <a:xfrm>
            <a:off x="927100" y="1423988"/>
            <a:ext cx="10883900" cy="4351338"/>
          </a:xfrm>
        </p:spPr>
        <p:txBody>
          <a:bodyPr rtlCol="1">
            <a:normAutofit/>
          </a:bodyPr>
          <a:lstStyle/>
          <a:p>
            <a:pPr marL="0" lvl="0" indent="0">
              <a:buNone/>
            </a:pPr>
            <a:r>
              <a:rPr lang="ar-SA" sz="32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تقوم هذه اللبنة بتغيير حجم 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خط </a:t>
            </a:r>
            <a:r>
              <a:rPr lang="ar-SA" sz="32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الرسم</a:t>
            </a:r>
          </a:p>
          <a:p>
            <a:pPr marL="0" lvl="0" indent="0">
              <a:buNone/>
            </a:pPr>
            <a:r>
              <a:rPr lang="ar-SA" sz="32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(يتحكم 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بسمك </a:t>
            </a:r>
            <a:r>
              <a:rPr lang="ar-SA" sz="32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الخط).</a:t>
            </a:r>
          </a:p>
          <a:p>
            <a:pPr marL="0" lvl="0" indent="0">
              <a:buNone/>
            </a:pP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مثال :</a:t>
            </a:r>
          </a:p>
          <a:p>
            <a:pPr marL="0" lvl="0" indent="0">
              <a:buNone/>
            </a:pP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استعملنا هذه اللبنة لتغيير </a:t>
            </a:r>
            <a:r>
              <a:rPr lang="ar-SA" sz="32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حجم كل من اضلاع</a:t>
            </a:r>
          </a:p>
          <a:p>
            <a:pPr marL="0" lvl="0" indent="0">
              <a:buNone/>
            </a:pPr>
            <a:r>
              <a:rPr lang="ar-SA" sz="32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المربع </a:t>
            </a:r>
            <a:r>
              <a:rPr lang="ar-SA" sz="32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بحيث </a:t>
            </a:r>
            <a:r>
              <a:rPr lang="ar-SA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كان المقطع البرمجي كالتالي:</a:t>
            </a:r>
          </a:p>
          <a:p>
            <a:pPr marL="0" lvl="0" indent="0">
              <a:buNone/>
            </a:pPr>
            <a:endParaRPr lang="ar-SA" sz="32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pSp>
        <p:nvGrpSpPr>
          <p:cNvPr id="2" name="مجموعة 1"/>
          <p:cNvGrpSpPr/>
          <p:nvPr/>
        </p:nvGrpSpPr>
        <p:grpSpPr>
          <a:xfrm>
            <a:off x="2171700" y="1261904"/>
            <a:ext cx="3212055" cy="5240496"/>
            <a:chOff x="2171700" y="1261904"/>
            <a:chExt cx="3212055" cy="5240496"/>
          </a:xfrm>
        </p:grpSpPr>
        <p:pic>
          <p:nvPicPr>
            <p:cNvPr id="5" name="صورة 4"/>
            <p:cNvPicPr/>
            <p:nvPr/>
          </p:nvPicPr>
          <p:blipFill rotWithShape="1">
            <a:blip r:embed="rId3"/>
            <a:srcRect b="6411"/>
            <a:stretch/>
          </p:blipFill>
          <p:spPr>
            <a:xfrm>
              <a:off x="2171700" y="1261904"/>
              <a:ext cx="2327910" cy="5240496"/>
            </a:xfrm>
            <a:prstGeom prst="rect">
              <a:avLst/>
            </a:prstGeom>
          </p:spPr>
        </p:pic>
        <p:cxnSp>
          <p:nvCxnSpPr>
            <p:cNvPr id="6" name="رابط كسهم مستقيم 5"/>
            <p:cNvCxnSpPr/>
            <p:nvPr/>
          </p:nvCxnSpPr>
          <p:spPr>
            <a:xfrm flipH="1" flipV="1">
              <a:off x="4186740" y="2407288"/>
              <a:ext cx="1040580" cy="130331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رابط كسهم مستقيم 6"/>
            <p:cNvCxnSpPr/>
            <p:nvPr/>
          </p:nvCxnSpPr>
          <p:spPr>
            <a:xfrm flipH="1" flipV="1">
              <a:off x="4186740" y="3238188"/>
              <a:ext cx="1040580" cy="130331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رابط كسهم مستقيم 7"/>
            <p:cNvCxnSpPr/>
            <p:nvPr/>
          </p:nvCxnSpPr>
          <p:spPr>
            <a:xfrm flipH="1" flipV="1">
              <a:off x="4254460" y="4375391"/>
              <a:ext cx="1040580" cy="130331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رابط كسهم مستقيم 8"/>
            <p:cNvCxnSpPr/>
            <p:nvPr/>
          </p:nvCxnSpPr>
          <p:spPr>
            <a:xfrm flipH="1" flipV="1">
              <a:off x="4343175" y="5775326"/>
              <a:ext cx="1040580" cy="130331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85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65300" y="812800"/>
            <a:ext cx="10033000" cy="50984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36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وكانت النتيجة عند تشغيل البرنامج أن كل ضلع ذو سمك مختلف عن الاخر.</a:t>
            </a:r>
          </a:p>
          <a:p>
            <a:pPr marL="0" indent="0">
              <a:buNone/>
            </a:pPr>
            <a:r>
              <a:rPr lang="ar-SA" sz="36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كما في الصورة </a:t>
            </a:r>
            <a:r>
              <a:rPr lang="ar-SA" sz="3600" b="1" dirty="0" err="1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إدناه</a:t>
            </a:r>
            <a:r>
              <a:rPr lang="ar-SA" sz="36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marL="0" indent="0">
              <a:buNone/>
            </a:pPr>
            <a:endParaRPr lang="ar-SA" sz="36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8125" y="2392362"/>
            <a:ext cx="4130675" cy="3785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120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العنوان 12"/>
          <p:cNvSpPr>
            <a:spLocks noGrp="1"/>
          </p:cNvSpPr>
          <p:nvPr>
            <p:ph type="title"/>
          </p:nvPr>
        </p:nvSpPr>
        <p:spPr>
          <a:xfrm>
            <a:off x="1625600" y="250825"/>
            <a:ext cx="9791700" cy="1325563"/>
          </a:xfrm>
        </p:spPr>
        <p:txBody>
          <a:bodyPr rtlCol="1">
            <a:normAutofit fontScale="90000"/>
          </a:bodyPr>
          <a:lstStyle/>
          <a:p>
            <a:pPr algn="ctr"/>
            <a:r>
              <a:rPr lang="ar-SA" sz="6000" b="1" dirty="0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لبنة</a:t>
            </a:r>
            <a:r>
              <a:rPr lang="ar-SA" sz="6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6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تحرك، "تحرك ----- خطوة":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ar-SA" sz="6000" b="1" dirty="0">
              <a:solidFill>
                <a:schemeClr val="accent1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عنصر نائب للمحتوى 13"/>
          <p:cNvSpPr>
            <a:spLocks noGrp="1"/>
          </p:cNvSpPr>
          <p:nvPr>
            <p:ph idx="1"/>
          </p:nvPr>
        </p:nvSpPr>
        <p:spPr>
          <a:xfrm>
            <a:off x="533400" y="1792288"/>
            <a:ext cx="10883900" cy="4351338"/>
          </a:xfrm>
        </p:spPr>
        <p:txBody>
          <a:bodyPr rtlCol="1">
            <a:normAutofit/>
          </a:bodyPr>
          <a:lstStyle/>
          <a:p>
            <a:pPr marL="0" indent="0">
              <a:lnSpc>
                <a:spcPct val="107000"/>
              </a:lnSpc>
              <a:buNone/>
            </a:pPr>
            <a:r>
              <a:rPr lang="ar-SA" sz="3600" b="1" dirty="0" smtClean="0">
                <a:solidFill>
                  <a:schemeClr val="tx1"/>
                </a:solidFill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تستخدم </a:t>
            </a:r>
            <a:r>
              <a:rPr lang="ar-SA" sz="3600" b="1" dirty="0">
                <a:solidFill>
                  <a:schemeClr val="tx1"/>
                </a:solidFill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هذه اللبنة عندما نريد من الكائن ان يتحرك عدد من الخطوات باتجاهه او بالاتجاه المعاكس. </a:t>
            </a:r>
            <a:endParaRPr lang="en-US" sz="1600" dirty="0">
              <a:solidFill>
                <a:schemeClr val="tx1"/>
              </a:solidFill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ar-SA" sz="3600" b="1" dirty="0">
                <a:solidFill>
                  <a:schemeClr val="tx1"/>
                </a:solidFill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اذا كانت القيمة التي ادخلناها داخل الدائرة موجبة فسوف يتحرك الخطوات باتجاهه، اذا كانت القيمة التي ادخلناها داخل الدائرة سالبة فسوف يتحرك الخطوات بعكس اتجاهه</a:t>
            </a:r>
            <a:endParaRPr lang="en-US" sz="1600" dirty="0">
              <a:solidFill>
                <a:schemeClr val="tx1"/>
              </a:solidFill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lvl="0" indent="0" algn="r" rtl="1">
              <a:buNone/>
            </a:pPr>
            <a:endParaRPr lang="ar-SA" sz="36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6493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12779" y="569442"/>
            <a:ext cx="10563352" cy="60091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مثال: </a:t>
            </a:r>
          </a:p>
          <a:p>
            <a:pPr marL="0" indent="0">
              <a:buNone/>
            </a:pP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استعملنا </a:t>
            </a: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لبنة </a:t>
            </a: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«تحرك»</a:t>
            </a:r>
            <a:r>
              <a:rPr lang="ar-SA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ل</a:t>
            </a: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رسم ضلع المربع بحيث كان الكود البرمجي بالشكل التالي </a:t>
            </a:r>
            <a:endParaRPr lang="ar-SA" sz="3200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SA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SA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SA" sz="3200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SA" sz="3200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وكانت نتيجة تشغيل البرنامج كما في الصورة ادناه</a:t>
            </a:r>
            <a:endParaRPr lang="ar-SA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0730" y="1921432"/>
            <a:ext cx="2131571" cy="2015567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301" y="4627562"/>
            <a:ext cx="2667000" cy="1590675"/>
          </a:xfrm>
          <a:prstGeom prst="rect">
            <a:avLst/>
          </a:prstGeom>
        </p:spPr>
      </p:pic>
      <p:cxnSp>
        <p:nvCxnSpPr>
          <p:cNvPr id="9" name="رابط كسهم مستقيم 8"/>
          <p:cNvCxnSpPr/>
          <p:nvPr/>
        </p:nvCxnSpPr>
        <p:spPr>
          <a:xfrm flipV="1">
            <a:off x="4805230" y="3594100"/>
            <a:ext cx="825500" cy="24129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5935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 title="تخطيط العنوان والمحتوى باستخدام مخطط بياني"/>
          <p:cNvSpPr>
            <a:spLocks noGrp="1"/>
          </p:cNvSpPr>
          <p:nvPr>
            <p:ph type="title"/>
          </p:nvPr>
        </p:nvSpPr>
        <p:spPr>
          <a:xfrm>
            <a:off x="841248" y="301625"/>
            <a:ext cx="10398252" cy="1325563"/>
          </a:xfrm>
        </p:spPr>
        <p:txBody>
          <a:bodyPr rtlCol="1">
            <a:normAutofit/>
          </a:bodyPr>
          <a:lstStyle/>
          <a:p>
            <a:pPr algn="ctr" rtl="1"/>
            <a:r>
              <a:rPr lang="ar-SA" sz="6000" b="1" dirty="0" smtClean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لبنة استدارة الكائن لليمين ولليسار</a:t>
            </a:r>
            <a:endParaRPr lang="ar-SA" sz="6000" b="1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41248" y="1825625"/>
            <a:ext cx="1039825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استدر (القيمة التي ندخلها داخل الدائرة) درجة باتجاه/ عكس عقارب الساعة (استدر لليمين/ استدر لليسار</a:t>
            </a: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).</a:t>
            </a:r>
          </a:p>
          <a:p>
            <a:pPr marL="0" indent="0">
              <a:buNone/>
            </a:pP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SA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 rotWithShape="1">
          <a:blip r:embed="rId3"/>
          <a:srcRect b="-719"/>
          <a:stretch/>
        </p:blipFill>
        <p:spPr>
          <a:xfrm>
            <a:off x="4257674" y="3005137"/>
            <a:ext cx="3348815" cy="267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873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2"/>
          <p:cNvSpPr>
            <a:spLocks noGrp="1"/>
          </p:cNvSpPr>
          <p:nvPr>
            <p:ph idx="1"/>
          </p:nvPr>
        </p:nvSpPr>
        <p:spPr>
          <a:xfrm>
            <a:off x="917479" y="302742"/>
            <a:ext cx="10563352" cy="62611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ar-SA" sz="3200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مثال :</a:t>
            </a:r>
          </a:p>
          <a:p>
            <a:pPr marL="0" indent="0">
              <a:buNone/>
            </a:pP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استعملنا </a:t>
            </a: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لبنة الاستدارة لليمين </a:t>
            </a: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من اجل </a:t>
            </a:r>
          </a:p>
          <a:p>
            <a:pPr marL="0" indent="0">
              <a:buNone/>
            </a:pP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رسم زاوية المربع القائمة </a:t>
            </a: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لذا قمنا بالاستدارة</a:t>
            </a:r>
          </a:p>
          <a:p>
            <a:pPr marL="0" indent="0">
              <a:buNone/>
            </a:pP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الى اليمين 90 درجة</a:t>
            </a:r>
            <a:endParaRPr lang="ar-SA" sz="3200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SA" sz="3200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SA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SA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SA" sz="3200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SA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pSp>
        <p:nvGrpSpPr>
          <p:cNvPr id="2" name="مجموعة 1"/>
          <p:cNvGrpSpPr/>
          <p:nvPr/>
        </p:nvGrpSpPr>
        <p:grpSpPr>
          <a:xfrm>
            <a:off x="2568988" y="971635"/>
            <a:ext cx="2876738" cy="5240496"/>
            <a:chOff x="2010188" y="1200235"/>
            <a:chExt cx="2876738" cy="5240496"/>
          </a:xfrm>
        </p:grpSpPr>
        <p:pic>
          <p:nvPicPr>
            <p:cNvPr id="10" name="صورة 9"/>
            <p:cNvPicPr/>
            <p:nvPr/>
          </p:nvPicPr>
          <p:blipFill rotWithShape="1">
            <a:blip r:embed="rId2"/>
            <a:srcRect b="6411"/>
            <a:stretch/>
          </p:blipFill>
          <p:spPr>
            <a:xfrm>
              <a:off x="2010188" y="1200235"/>
              <a:ext cx="2327910" cy="5240496"/>
            </a:xfrm>
            <a:prstGeom prst="rect">
              <a:avLst/>
            </a:prstGeom>
          </p:spPr>
        </p:pic>
        <p:cxnSp>
          <p:nvCxnSpPr>
            <p:cNvPr id="11" name="رابط كسهم مستقيم 10"/>
            <p:cNvCxnSpPr/>
            <p:nvPr/>
          </p:nvCxnSpPr>
          <p:spPr>
            <a:xfrm flipH="1" flipV="1">
              <a:off x="3817808" y="2913787"/>
              <a:ext cx="1040580" cy="130331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كسهم مستقيم 11"/>
            <p:cNvCxnSpPr/>
            <p:nvPr/>
          </p:nvCxnSpPr>
          <p:spPr>
            <a:xfrm flipH="1" flipV="1">
              <a:off x="3846346" y="3967775"/>
              <a:ext cx="1040580" cy="130331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كسهم مستقيم 12"/>
            <p:cNvCxnSpPr/>
            <p:nvPr/>
          </p:nvCxnSpPr>
          <p:spPr>
            <a:xfrm flipH="1" flipV="1">
              <a:off x="3817808" y="5116914"/>
              <a:ext cx="1040580" cy="130331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كسهم مستقيم 13"/>
            <p:cNvCxnSpPr/>
            <p:nvPr/>
          </p:nvCxnSpPr>
          <p:spPr>
            <a:xfrm flipH="1" flipV="1">
              <a:off x="3846346" y="6307112"/>
              <a:ext cx="1040580" cy="130331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5474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ربطة">
  <a:themeElements>
    <a:clrScheme name="ربطة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ربطة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بطة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EDD01B8-816B-49B7-8C81-03AB51D87C54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a4f35948-e619-41b3-aa29-22878b09cfd2"/>
    <ds:schemaRef ds:uri="http://schemas.microsoft.com/office/infopath/2007/PartnerControls"/>
    <ds:schemaRef ds:uri="40262f94-9f35-4ac3-9a90-690165a166b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185</TotalTime>
  <Words>303</Words>
  <Application>Microsoft Office PowerPoint</Application>
  <PresentationFormat>ملء الشاشة</PresentationFormat>
  <Paragraphs>50</Paragraphs>
  <Slides>11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Sakkal Majalla</vt:lpstr>
      <vt:lpstr>Tahoma</vt:lpstr>
      <vt:lpstr>Wingdings 3</vt:lpstr>
      <vt:lpstr>ربطة</vt:lpstr>
      <vt:lpstr>اللبنات المستخدمة في الحصة</vt:lpstr>
      <vt:lpstr>لبنة تغيير لون القلم، «اجعل لون القلم مساويًا ل _____": </vt:lpstr>
      <vt:lpstr>عرض تقديمي في PowerPoint</vt:lpstr>
      <vt:lpstr>لبنة تغيير حجم القلم، «اجعل حجم القلم مساويًا ل _____": </vt:lpstr>
      <vt:lpstr>عرض تقديمي في PowerPoint</vt:lpstr>
      <vt:lpstr>لبنة تحرك، "تحرك ----- خطوة": </vt:lpstr>
      <vt:lpstr>عرض تقديمي في PowerPoint</vt:lpstr>
      <vt:lpstr>لبنة استدارة الكائن لليمين ولليسار</vt:lpstr>
      <vt:lpstr>عرض تقديمي في PowerPoint</vt:lpstr>
      <vt:lpstr>عرض تقديمي في PowerPoint</vt:lpstr>
      <vt:lpstr>لبنة الصوت، «شغّل الصوت _____":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اللبنات الجديدة المستخدمة</dc:title>
  <dc:creator>Maha Egbarya</dc:creator>
  <cp:lastModifiedBy>Maha Egbarya</cp:lastModifiedBy>
  <cp:revision>20</cp:revision>
  <dcterms:created xsi:type="dcterms:W3CDTF">2018-12-01T21:55:46Z</dcterms:created>
  <dcterms:modified xsi:type="dcterms:W3CDTF">2018-12-02T19:56:04Z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